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08E417-12CE-4143-AA12-2C1E33F66011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3CFD41-6FCA-45EC-820B-2A3EB6EEF0F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উপমা</a:t>
            </a: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>
                <a:solidFill>
                  <a:srgbClr val="92D050"/>
                </a:solidFill>
              </a:rPr>
              <a:t>(সাদৃশ্যমূলক অর্থালঙ্কার)</a:t>
            </a:r>
            <a:endParaRPr lang="en-IN" dirty="0">
              <a:solidFill>
                <a:srgbClr val="92D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Presented by </a:t>
            </a:r>
            <a:r>
              <a:rPr lang="en-GB" dirty="0" smtClean="0">
                <a:solidFill>
                  <a:srgbClr val="00B0F0"/>
                </a:solidFill>
              </a:rPr>
              <a:t>Dr. Biswajit Podder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(Assistant Professor in Bengali) </a:t>
            </a:r>
            <a:r>
              <a:rPr lang="en-GB" dirty="0" smtClean="0"/>
              <a:t>for BNGE-1</a:t>
            </a:r>
            <a:r>
              <a:rPr lang="en-GB" baseline="30000" dirty="0" smtClean="0"/>
              <a:t>ST</a:t>
            </a:r>
            <a:r>
              <a:rPr lang="en-GB" dirty="0" smtClean="0"/>
              <a:t> Sem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73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>
                <a:solidFill>
                  <a:srgbClr val="92D050"/>
                </a:solidFill>
              </a:rPr>
              <a:t>৪) স্মরণোপমাঃ-</a:t>
            </a:r>
            <a:r>
              <a:rPr lang="bn-IN" dirty="0" smtClean="0"/>
              <a:t/>
            </a:r>
            <a:br>
              <a:rPr lang="b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just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কোনো বস্তুকে দেখে বা স্পর্শ করে তার সমধর্মের কোনো বস্তুর স্মৃতি মনে জাগলে তবে স্মরণোপমা হয়।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       যেমনঃ- কালো জল ঢালিতে সই কালা মনে পড়ে।</a:t>
            </a:r>
          </a:p>
          <a:p>
            <a:pPr marL="0" indent="0">
              <a:buNone/>
            </a:pPr>
            <a:endParaRPr lang="bn-IN" sz="2800" dirty="0" smtClean="0"/>
          </a:p>
          <a:p>
            <a:pPr marL="0" indent="0">
              <a:buNone/>
            </a:pPr>
            <a:r>
              <a:rPr lang="bn-IN" sz="2800" dirty="0" smtClean="0"/>
              <a:t>   </a:t>
            </a:r>
            <a:r>
              <a:rPr lang="bn-IN" sz="2800" dirty="0" smtClean="0">
                <a:solidFill>
                  <a:srgbClr val="FF0000"/>
                </a:solidFill>
              </a:rPr>
              <a:t>‘ চাঁদ দেখে বারবার শুধু মনে হয়।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মার কোলে ছোট শিশু হাসি খুশিময়’।–(শুদ্ধসত্ত্ব বসু) 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অন্যান্য উপমাঃ-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৫) মহোপমাঃ- সাধারণত মহাকাব্যে ব্যবহৃত উপমা।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যেমনঃ- 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         </a:t>
            </a:r>
            <a:r>
              <a:rPr lang="bn-IN" sz="2400" dirty="0" smtClean="0">
                <a:solidFill>
                  <a:srgbClr val="FFC000"/>
                </a:solidFill>
              </a:rPr>
              <a:t>‘ যথা যবে পরন্তপ পার্থ মহারথী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FFC000"/>
                </a:solidFill>
              </a:rPr>
              <a:t>                যজ্ঞের তুরঙ্গ সঙ্গে আসি উতরিলা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FFC000"/>
                </a:solidFill>
              </a:rPr>
              <a:t>                নারীবেশে দেবদত্ত শঙ্খ-নাদে রুষি,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FFC000"/>
                </a:solidFill>
              </a:rPr>
              <a:t>                রণ-রঙ্গে বীরাঙ্গনা সাজিলা কৌতুকে ; </a:t>
            </a:r>
          </a:p>
          <a:p>
            <a:pPr marL="0" indent="0">
              <a:buNone/>
            </a:pPr>
            <a:endParaRPr lang="bn-IN" sz="28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এখানে উপমেয়= বীরাঙ্গনা, তার গুরুত্ব বোঝাতে উপমান= পার্থ মহারথীর বীরসুলভ কার্যক্রমকে বিস্তারিত বর্ণনা করা হয়েছে। 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167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4000" dirty="0" smtClean="0">
                <a:solidFill>
                  <a:srgbClr val="00B050"/>
                </a:solidFill>
              </a:rPr>
              <a:t>৬) বস্তু-প্রতিবস্তুভাবের উপমাঃ-</a:t>
            </a:r>
            <a:endParaRPr lang="en-IN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যেখানে উপমেয় – উপমানের সাধারণ ধর্ম এক হয়েও ভিন্নরূপে প্রযুক্ত হয়ে কাব্য চমৎকারিত্ব সৃষ্টি করে। যেমনঃ-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‘ দারুণ নখের ঘা হিয়াতে বিরাজে।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রক্তোৎপল ভাসে হেন নীলসরো মাঝে’।– চণ্ডীদাস 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এখানে উপমেয়= নখের ঘা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উপমান= রক্তোৎপল  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তুলনাবাচক শব্দঃ- হেন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সাধারণ ধর্মঃ- ভাসে, বিরাজে। </a:t>
            </a:r>
            <a:endParaRPr lang="en-I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>
                <a:solidFill>
                  <a:srgbClr val="00B050"/>
                </a:solidFill>
              </a:rPr>
              <a:t>৭) বিম্ব- প্রতিবিম্বভাবের উপমাঃ-</a:t>
            </a: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যে উপমা অলঙ্কারে উপমেয় ও উপমানের সাধারণ ধর্ম একই ভাষায় প্রকাশিত হয় না, এমন কি অর্থের নিরীখেও তাদের মিল থাকে না, শুধু সূক্ষ্ণ ব্যঞ্জনার দ্বারা সমগ্র অংশের মধ্যে ভাবৈক্য লক্ষ্য করা যায় সেখানে বিম্ব- প্রতিবিম্বভাবের উপমা অলঙ্কার হয়।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যেমনঃ-         ‘আগুনে যেমন সব বিষ যায়,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50"/>
                </a:solidFill>
              </a:rPr>
              <a:t>                প্রেমেও তেমনি সকলি শুচি।- মোহিতলাল 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উপমেয়= প্রেম, উপমান= আগুন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উপমেয়- উপমানের সাধারণ ধর্ম = সকল শুচি করা, বিষ ক্ষয় করা। তুলনাবাচক শব্দ= যেমনি-তেমনি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সূক্ষ্ণ সাদৃশ্যে উভয়ের ধর্ম বিম্ব-প্রতিবিম্বের সাধারণ ধর্মে পরিণত হয়েছে। </a:t>
            </a:r>
            <a:endParaRPr lang="en-IN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3600" dirty="0" smtClean="0">
                <a:solidFill>
                  <a:srgbClr val="FF0000"/>
                </a:solidFill>
              </a:rPr>
              <a:t>উপমার সঙ্গে রূপক অলঙ্কারের পার্থক্যঃ- 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১) উপমায় উপমেয় প্রধান। রূপকে তারা অভেদ।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২) উপমায় ক্রিয়া উপমেয়ের অধীন আর রূপকে ক্রিয়া উপমানের অধীন।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৩) উপমায় তুলনাবাচক শব্দ, সাধারণ ধর্ম থাকতেও পারে না থাকতেও পারে। রূপকে তারা কেউ থাকেনা।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৪) উপমা= চাঁদের মতো মুখ</a:t>
            </a:r>
          </a:p>
          <a:p>
            <a:pPr marL="0" indent="0" algn="just">
              <a:buNone/>
            </a:pPr>
            <a:r>
              <a:rPr lang="bn-IN" sz="2800" dirty="0">
                <a:solidFill>
                  <a:srgbClr val="00B050"/>
                </a:solidFill>
              </a:rPr>
              <a:t> </a:t>
            </a:r>
            <a:r>
              <a:rPr lang="bn-IN" sz="2800" dirty="0" smtClean="0">
                <a:solidFill>
                  <a:srgbClr val="00B050"/>
                </a:solidFill>
              </a:rPr>
              <a:t>রূপক= মুখচন্দ্র।  </a:t>
            </a:r>
          </a:p>
        </p:txBody>
      </p:sp>
    </p:spTree>
    <p:extLst>
      <p:ext uri="{BB962C8B-B14F-4D97-AF65-F5344CB8AC3E}">
        <p14:creationId xmlns:p14="http://schemas.microsoft.com/office/powerpoint/2010/main" val="24022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>
                <a:solidFill>
                  <a:srgbClr val="00B0F0"/>
                </a:solidFill>
              </a:rPr>
              <a:t>কোনটি কোন উপমা নির্ণয় করোঃ- </a:t>
            </a:r>
            <a:endParaRPr lang="en-IN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১) ‘ বুদ্ধের করুণ আঁখি দুটি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         সন্ধ্যাতারা সম রহে ফুটি’।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২) কন্টক গাড়ি    কমল-সম পদতল</a:t>
            </a:r>
          </a:p>
          <a:p>
            <a:pPr marL="0" indent="0">
              <a:buNone/>
            </a:pPr>
            <a:r>
              <a:rPr lang="bn-IN" dirty="0">
                <a:solidFill>
                  <a:srgbClr val="00B0F0"/>
                </a:solidFill>
              </a:rPr>
              <a:t> </a:t>
            </a:r>
            <a:r>
              <a:rPr lang="bn-IN" dirty="0" smtClean="0">
                <a:solidFill>
                  <a:srgbClr val="00B0F0"/>
                </a:solidFill>
              </a:rPr>
              <a:t>             মঞ্জীর চীরহি ঝাঁপি 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৩) আজন্ম সাধন ধন সুন্দরী আমার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            কবিতা, কল্পনালতা।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৪) আজিকে এমন দিনে শুধু মনে পড়ে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            সেই দিবা অভিসার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            পাগলিনী রাধিকার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না জানি সে কবেকার দূর বৃন্দাবনে। - (রবীন্দ্রনাথ)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5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 smtClean="0"/>
          </a:p>
          <a:p>
            <a:pPr marL="0" indent="0">
              <a:buNone/>
            </a:pPr>
            <a:endParaRPr lang="bn-IN" dirty="0" smtClean="0"/>
          </a:p>
          <a:p>
            <a:pPr marL="0" indent="0">
              <a:buNone/>
            </a:pPr>
            <a:r>
              <a:rPr lang="bn-IN" dirty="0"/>
              <a:t>	</a:t>
            </a:r>
            <a:r>
              <a:rPr lang="bn-IN" dirty="0" smtClean="0"/>
              <a:t>		</a:t>
            </a:r>
            <a:r>
              <a:rPr lang="bn-IN" sz="8000" dirty="0" smtClean="0">
                <a:solidFill>
                  <a:srgbClr val="0070C0"/>
                </a:solidFill>
              </a:rPr>
              <a:t>ধন্যবাদ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C000"/>
                </a:solidFill>
              </a:rPr>
              <a:t>উপমা শব্দের অর্থ তুলনা</a:t>
            </a:r>
            <a:endParaRPr lang="en-IN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sz="2800" dirty="0"/>
              <a:t> </a:t>
            </a:r>
            <a:endParaRPr lang="bn-IN" sz="2800" dirty="0" smtClean="0"/>
          </a:p>
          <a:p>
            <a:pPr marL="0" indent="0" algn="just">
              <a:buNone/>
            </a:pPr>
            <a:endParaRPr lang="bn-IN" sz="2800" dirty="0"/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কোনো বাক্যে স্বভাব ধর্মে ভিন্ন জাতীয় দুটি বস্তুর মধ্যে কোনো বিশেষ গুণ, অবস্থা, প্রকৃতি বা ক্রিয়ার সাদৃশ্য কল্পনা করে সৌন্দর্য সৃষ্টি করলে যে অলঙ্কার হয় তাকে বলে উপমা। </a:t>
            </a:r>
            <a:endParaRPr lang="en-IN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62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উপমা অলঙ্কারের ৪টি অঙ্গঃ-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১) উপমেয়ঃ- </a:t>
            </a:r>
            <a:r>
              <a:rPr lang="bn-IN" sz="2800" dirty="0" smtClean="0">
                <a:solidFill>
                  <a:srgbClr val="92D050"/>
                </a:solidFill>
              </a:rPr>
              <a:t>দুটি বস্তু বা বিষয়ের মধ্যে তুলনার সময় যাকে তুলনা করা হয় সে উপমেয়।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যেমনঃ- চাঁদের মতো মুখ। এখানে মুখকে চাঁদের সঙ্গে তুলনা করা হয়েছে। মুখ এখানে উপমেয়।</a:t>
            </a:r>
          </a:p>
          <a:p>
            <a:pPr marL="0" indent="0" algn="just">
              <a:buNone/>
            </a:pPr>
            <a:endParaRPr lang="bn-IN" sz="2800" dirty="0" smtClean="0"/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২) উপমানঃ- </a:t>
            </a:r>
            <a:r>
              <a:rPr lang="bn-IN" sz="2800" dirty="0" smtClean="0">
                <a:solidFill>
                  <a:srgbClr val="00B050"/>
                </a:solidFill>
              </a:rPr>
              <a:t>দুটি বস্তু বা বিষয়ের মধ্যে তুলনার সময় যার সঙ্গে  তুলনা করা হয় সে উপমান।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যেমনঃ- চাঁদের মতো মুখ। এখানে মুখকে চাঁদের    সঙ্গে তুলনা করা হয়েছে। চাঁদ এখানে উপমান।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78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৩) তুলনাবাচক শব্দঃ-</a:t>
            </a:r>
          </a:p>
          <a:p>
            <a:pPr marL="0" indent="0" algn="just">
              <a:buNone/>
            </a:pP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002060"/>
                </a:solidFill>
              </a:rPr>
              <a:t>মত,সম,ন্যায়, প্রায়, যথা, যেন, হেন, নিভ, যেমন-তেমন ইত্যাদি। </a:t>
            </a:r>
          </a:p>
          <a:p>
            <a:pPr marL="0" indent="0" algn="just">
              <a:buNone/>
            </a:pPr>
            <a:endParaRPr lang="bn-IN" sz="2800" dirty="0" smtClean="0"/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৪) সাধারণ ধর্মঃ-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ক) বর্ণঃ- </a:t>
            </a:r>
            <a:r>
              <a:rPr lang="bn-IN" sz="2800" dirty="0" smtClean="0"/>
              <a:t>সাদা, কালো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খ) ধর্মঃ- </a:t>
            </a:r>
            <a:r>
              <a:rPr lang="bn-IN" sz="2800" dirty="0" smtClean="0"/>
              <a:t>নম্র, তীক্ষ্ণ, সূক্ষ্ম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গ) সৌন্দর্যঃ- </a:t>
            </a:r>
            <a:r>
              <a:rPr lang="bn-IN" sz="2800" dirty="0" smtClean="0"/>
              <a:t>সুন্দর, কুৎসিত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ঘ) তীব্রতাঃ- </a:t>
            </a:r>
            <a:r>
              <a:rPr lang="bn-IN" sz="2800" dirty="0" smtClean="0"/>
              <a:t>জোরে, ধীরে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ঙ) অবস্থাঃ- </a:t>
            </a:r>
            <a:r>
              <a:rPr lang="bn-IN" sz="2800" dirty="0" smtClean="0"/>
              <a:t>ভাসে, বিরাজে ইত্যাদি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158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4000" dirty="0" smtClean="0">
                <a:solidFill>
                  <a:srgbClr val="FF0000"/>
                </a:solidFill>
              </a:rPr>
              <a:t>উপমা প্রধানত ৪ প্রকারঃ-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n-IN" sz="3000" dirty="0" smtClean="0">
                <a:solidFill>
                  <a:srgbClr val="FF0000"/>
                </a:solidFill>
              </a:rPr>
              <a:t>১) পূর্ণোপমাঃ- </a:t>
            </a:r>
            <a:r>
              <a:rPr lang="bn-IN" sz="3000" dirty="0" smtClean="0">
                <a:solidFill>
                  <a:srgbClr val="00B0F0"/>
                </a:solidFill>
              </a:rPr>
              <a:t>যে উপমা অলঙ্কারে উপমেয়, উপমান, সাধারণ ধর্ম, তুলনাবাচক শব্দ চারটি অঙ্গই বর্তমান।</a:t>
            </a:r>
            <a:r>
              <a:rPr lang="bn-IN" sz="3000" dirty="0" smtClean="0"/>
              <a:t> যেমনঃ- 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50"/>
                </a:solidFill>
              </a:rPr>
              <a:t>         ‘আনিয়াছি ছুরি তীক্ষ্ণদীপ্ত প্রভাতরশ্মিসম’-</a:t>
            </a:r>
          </a:p>
          <a:p>
            <a:pPr marL="0" indent="0">
              <a:buNone/>
            </a:pPr>
            <a:r>
              <a:rPr lang="bn-IN" sz="3000" dirty="0" smtClean="0">
                <a:solidFill>
                  <a:srgbClr val="0070C0"/>
                </a:solidFill>
              </a:rPr>
              <a:t>এখানে উপমেয়= ছুরি</a:t>
            </a:r>
          </a:p>
          <a:p>
            <a:pPr marL="0" indent="0">
              <a:buNone/>
            </a:pPr>
            <a:r>
              <a:rPr lang="bn-IN" sz="3000" dirty="0" smtClean="0">
                <a:solidFill>
                  <a:srgbClr val="0070C0"/>
                </a:solidFill>
              </a:rPr>
              <a:t>উপমান= প্রভাত রশ্মি</a:t>
            </a:r>
          </a:p>
          <a:p>
            <a:pPr marL="0" indent="0">
              <a:buNone/>
            </a:pPr>
            <a:r>
              <a:rPr lang="bn-IN" sz="3000" dirty="0" smtClean="0">
                <a:solidFill>
                  <a:srgbClr val="0070C0"/>
                </a:solidFill>
              </a:rPr>
              <a:t>সাধারণ ধর্ম= তীক্ষ্ণ</a:t>
            </a:r>
          </a:p>
          <a:p>
            <a:pPr marL="0" indent="0">
              <a:buNone/>
            </a:pPr>
            <a:r>
              <a:rPr lang="bn-IN" sz="3000" dirty="0" smtClean="0">
                <a:solidFill>
                  <a:srgbClr val="0070C0"/>
                </a:solidFill>
              </a:rPr>
              <a:t>তুলনাবাচক শব্দ= সম</a:t>
            </a:r>
          </a:p>
          <a:p>
            <a:pPr marL="0" indent="0">
              <a:buNone/>
            </a:pPr>
            <a:r>
              <a:rPr lang="bn-IN" sz="3000" dirty="0" smtClean="0">
                <a:solidFill>
                  <a:srgbClr val="0070C0"/>
                </a:solidFill>
              </a:rPr>
              <a:t>সুতরাং এটি পূর্ণোপমার উদাহরণ। </a:t>
            </a:r>
            <a:endParaRPr lang="en-IN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3200" dirty="0" smtClean="0">
                <a:solidFill>
                  <a:srgbClr val="FF0000"/>
                </a:solidFill>
              </a:rPr>
              <a:t>২) </a:t>
            </a:r>
            <a:r>
              <a:rPr lang="bn-IN" sz="3200" dirty="0" smtClean="0">
                <a:solidFill>
                  <a:srgbClr val="FF0000"/>
                </a:solidFill>
              </a:rPr>
              <a:t>লুপ্তোপমাঃ- </a:t>
            </a:r>
            <a:r>
              <a:rPr lang="bn-IN" sz="3200" dirty="0" smtClean="0">
                <a:solidFill>
                  <a:srgbClr val="FF0000"/>
                </a:solidFill>
              </a:rPr>
              <a:t>চারটি অঙ্গের যেকোনো একটি, দুটি বা তিনটি অঙ্গ লুপ্ত।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যেমনঃ-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ক) চাঁদের মতো মুখ- </a:t>
            </a:r>
            <a:r>
              <a:rPr lang="bn-IN" sz="2800" dirty="0" smtClean="0"/>
              <a:t>এখানে সাধারণ ধর্ম লুপ্ত।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খ) ‘কালো মেয়ের কালো হরিণ চোখ’- </a:t>
            </a:r>
            <a:r>
              <a:rPr lang="bn-IN" sz="2800" dirty="0" smtClean="0"/>
              <a:t>এখানে তুলনাবাচক শব্দ লুপ্ত।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গ) কার মতো সুন্দর তুমি অজানা আমার- </a:t>
            </a:r>
            <a:r>
              <a:rPr lang="bn-IN" sz="2800" dirty="0" smtClean="0"/>
              <a:t>এখানে উপমান লুপ্ত।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ঘ) ‘বিস্মৃতি  সাগর নীল নীরে/ প্রথম ঊষার মতো উঠিয়াছে ধীরে’।– </a:t>
            </a:r>
            <a:r>
              <a:rPr lang="bn-IN" sz="2800" dirty="0" smtClean="0"/>
              <a:t>এখানে উপমেয় লুপ্ত। 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09470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sz="2400" dirty="0" smtClean="0">
                <a:solidFill>
                  <a:srgbClr val="92D050"/>
                </a:solidFill>
              </a:rPr>
              <a:t>ঙ) ‘নীরদ নয়নে নীর ঘন সিঞ্চনে/ পুলক মুকুল অবলম্ব’- </a:t>
            </a:r>
            <a:r>
              <a:rPr lang="bn-IN" sz="2400" dirty="0" smtClean="0"/>
              <a:t>এখানে সাধারণ ধর্ম ও তুলনাবাচক শব্দ লুপ্ত।</a:t>
            </a:r>
          </a:p>
          <a:p>
            <a:pPr marL="0" indent="0" algn="just">
              <a:buNone/>
            </a:pPr>
            <a:endParaRPr lang="bn-IN" sz="24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70C0"/>
                </a:solidFill>
              </a:rPr>
              <a:t>চ) ‘হে রমণী তোমার তুলনা/ খুঁজে ফিরি পৃথিবীর পথে’-</a:t>
            </a:r>
          </a:p>
          <a:p>
            <a:pPr marL="0" indent="0" algn="just">
              <a:buNone/>
            </a:pPr>
            <a:r>
              <a:rPr lang="bn-IN" sz="2400" dirty="0" smtClean="0"/>
              <a:t>এখানে সাধারণ ধর্ম ও উপমান লুপ্ত।</a:t>
            </a:r>
          </a:p>
          <a:p>
            <a:pPr marL="0" indent="0" algn="just">
              <a:buNone/>
            </a:pPr>
            <a:endParaRPr lang="bn-IN" sz="24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92D050"/>
                </a:solidFill>
              </a:rPr>
              <a:t>ছ) পড়ে থাকি ছায়ার মতো- </a:t>
            </a:r>
            <a:r>
              <a:rPr lang="bn-IN" sz="2400" dirty="0" smtClean="0"/>
              <a:t>এখানে সাধারণ ধর্ম ও উপমেয় লুপ্ত।</a:t>
            </a:r>
          </a:p>
          <a:p>
            <a:pPr marL="0" indent="0" algn="just">
              <a:buNone/>
            </a:pPr>
            <a:endParaRPr lang="bn-IN" sz="24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জ) ‘গজেন্দ্র গামিনী চলে গেল হায়/ আমার হৃদয় দলিত করে’- </a:t>
            </a:r>
            <a:r>
              <a:rPr lang="bn-IN" sz="2400" dirty="0" smtClean="0"/>
              <a:t>এখানে সাধারণ ধর্ম , তুলনাবাচক শব্দ ও উপমান নেই।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52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bn-IN" sz="3200" dirty="0" smtClean="0">
                <a:solidFill>
                  <a:srgbClr val="FF0000"/>
                </a:solidFill>
              </a:rPr>
              <a:t>৩) মালোপমাঃ- </a:t>
            </a:r>
            <a:r>
              <a:rPr lang="bn-IN" sz="3200" dirty="0" smtClean="0">
                <a:solidFill>
                  <a:srgbClr val="FF0000"/>
                </a:solidFill>
              </a:rPr>
              <a:t>একটি উপমেয়কে স্পষ্ট করে তোলার জন্য একাধিক উপমানের সঙ্গে তুলনা।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/>
          </a:p>
          <a:p>
            <a:pPr marL="0" indent="0">
              <a:buNone/>
            </a:pPr>
            <a:r>
              <a:rPr lang="bn-IN" dirty="0" smtClean="0">
                <a:solidFill>
                  <a:srgbClr val="FFC000"/>
                </a:solidFill>
              </a:rPr>
              <a:t>যেমনঃ-</a:t>
            </a:r>
            <a:r>
              <a:rPr lang="bn-IN" dirty="0" smtClean="0"/>
              <a:t>    </a:t>
            </a:r>
            <a:r>
              <a:rPr lang="bn-IN" dirty="0" smtClean="0">
                <a:solidFill>
                  <a:srgbClr val="92D050"/>
                </a:solidFill>
              </a:rPr>
              <a:t>‘উড়ে হোক ক্ষয়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92D050"/>
                </a:solidFill>
              </a:rPr>
              <a:t>        ধূলিসম তৃণসম পূরাতন বৎসরের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92D050"/>
                </a:solidFill>
              </a:rPr>
              <a:t>                 নিষ্ফল সঞ্চয়’।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এখানে উপমেয়= নিষ্ফল সঞ্চয়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উপমান= ধূলি, তৃণ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93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3200" dirty="0" smtClean="0">
                <a:solidFill>
                  <a:srgbClr val="FF0000"/>
                </a:solidFill>
              </a:rPr>
              <a:t>আবার একটি উপমানের সঙ্গে একাধিক উপমেয় মালার মতো সাজিয়ে মালোপমা হতে পারে।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যেমনঃ-        ‘নাই ভরসা নাই যে সাহস,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                      চিত্ত অবশ, চরণ অলস-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                      লতার মতো জড়িয়ে ধরে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                            আপন বেদনায়’।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এখানে উপমান= লতা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উপমেয়= চিত্ত, চরণ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তুলনাবাচক শব্দ= মতো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সাধারণ ধর্ম= অবশ, অলস</a:t>
            </a:r>
          </a:p>
        </p:txBody>
      </p:sp>
    </p:spTree>
    <p:extLst>
      <p:ext uri="{BB962C8B-B14F-4D97-AF65-F5344CB8AC3E}">
        <p14:creationId xmlns:p14="http://schemas.microsoft.com/office/powerpoint/2010/main" val="1487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139</TotalTime>
  <Words>850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উপমা (সাদৃশ্যমূলক অর্থালঙ্কার)</vt:lpstr>
      <vt:lpstr>উপমা শব্দের অর্থ তুলনা</vt:lpstr>
      <vt:lpstr>উপমা অলঙ্কারের ৪টি অঙ্গঃ-</vt:lpstr>
      <vt:lpstr>PowerPoint Presentation</vt:lpstr>
      <vt:lpstr>উপমা প্রধানত ৪ প্রকারঃ-</vt:lpstr>
      <vt:lpstr>২) লুপ্তোপমাঃ- চারটি অঙ্গের যেকোনো একটি, দুটি বা তিনটি অঙ্গ লুপ্ত। </vt:lpstr>
      <vt:lpstr>PowerPoint Presentation</vt:lpstr>
      <vt:lpstr>৩) মালোপমাঃ- একটি উপমেয়কে স্পষ্ট করে তোলার জন্য একাধিক উপমানের সঙ্গে তুলনা। </vt:lpstr>
      <vt:lpstr>আবার একটি উপমানের সঙ্গে একাধিক উপমেয় মালার মতো সাজিয়ে মালোপমা হতে পারে।</vt:lpstr>
      <vt:lpstr> ৪) স্মরণোপমাঃ- </vt:lpstr>
      <vt:lpstr>অন্যান্য উপমাঃ-</vt:lpstr>
      <vt:lpstr>৬) বস্তু-প্রতিবস্তুভাবের উপমাঃ-</vt:lpstr>
      <vt:lpstr>৭) বিম্ব- প্রতিবিম্বভাবের উপমাঃ-</vt:lpstr>
      <vt:lpstr>উপমার সঙ্গে রূপক অলঙ্কারের পার্থক্যঃ- </vt:lpstr>
      <vt:lpstr>কোনটি কোন উপমা নির্ণয় করোঃ-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উপমা (সাদৃশ্যমূলক অর্থালঙ্কার)</dc:title>
  <dc:creator>Hena Biswas</dc:creator>
  <cp:lastModifiedBy>Hena Biswas</cp:lastModifiedBy>
  <cp:revision>54</cp:revision>
  <dcterms:created xsi:type="dcterms:W3CDTF">2021-04-27T11:23:50Z</dcterms:created>
  <dcterms:modified xsi:type="dcterms:W3CDTF">2021-04-27T13:52:29Z</dcterms:modified>
</cp:coreProperties>
</file>